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264" r:id="rId2"/>
    <p:sldId id="268" r:id="rId3"/>
    <p:sldId id="269" r:id="rId4"/>
    <p:sldId id="270" r:id="rId5"/>
    <p:sldId id="271" r:id="rId6"/>
    <p:sldId id="272" r:id="rId7"/>
    <p:sldId id="273" r:id="rId8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Tw Cen MT" panose="020B0602020104020603" pitchFamily="34" charset="0"/>
      <p:regular r:id="rId16"/>
      <p:bold r:id="rId17"/>
      <p:italic r:id="rId18"/>
      <p:boldItalic r:id="rId19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CBBE"/>
    <a:srgbClr val="FF5969"/>
    <a:srgbClr val="639E98"/>
    <a:srgbClr val="4088FD"/>
    <a:srgbClr val="5D7373"/>
    <a:srgbClr val="242525"/>
    <a:srgbClr val="7188D8"/>
    <a:srgbClr val="FFC730"/>
    <a:srgbClr val="F0BD34"/>
    <a:srgbClr val="91C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90" autoAdjust="0"/>
    <p:restoredTop sz="84180" autoAdjust="0"/>
  </p:normalViewPr>
  <p:slideViewPr>
    <p:cSldViewPr snapToGrid="0">
      <p:cViewPr varScale="1">
        <p:scale>
          <a:sx n="47" d="100"/>
          <a:sy n="47" d="100"/>
        </p:scale>
        <p:origin x="1923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E4AFBC-240D-4EE3-A51D-9BF56B6EF822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6449B-AD69-420F-92B7-5A2FA9DA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56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96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¿Por </a:t>
            </a:r>
            <a:r>
              <a:rPr lang="en-US" dirty="0" err="1"/>
              <a:t>qué</a:t>
            </a:r>
            <a:r>
              <a:rPr lang="en-US" dirty="0"/>
              <a:t> se </a:t>
            </a:r>
            <a:r>
              <a:rPr lang="en-US" dirty="0" err="1"/>
              <a:t>inscribieron</a:t>
            </a:r>
            <a:r>
              <a:rPr lang="en-US" dirty="0"/>
              <a:t> al course?</a:t>
            </a:r>
          </a:p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es lo que </a:t>
            </a:r>
            <a:r>
              <a:rPr lang="en-US" dirty="0" err="1"/>
              <a:t>esperan</a:t>
            </a:r>
            <a:r>
              <a:rPr lang="en-US" dirty="0"/>
              <a:t> </a:t>
            </a:r>
            <a:r>
              <a:rPr lang="en-US" dirty="0" err="1"/>
              <a:t>aprender</a:t>
            </a:r>
            <a:r>
              <a:rPr lang="en-US" dirty="0"/>
              <a:t>?</a:t>
            </a:r>
          </a:p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les </a:t>
            </a:r>
            <a:r>
              <a:rPr lang="en-US" dirty="0" err="1"/>
              <a:t>han</a:t>
            </a:r>
            <a:r>
              <a:rPr lang="en-US" dirty="0"/>
              <a:t> </a:t>
            </a:r>
            <a:r>
              <a:rPr lang="en-US" dirty="0" err="1"/>
              <a:t>platicado</a:t>
            </a:r>
            <a:r>
              <a:rPr lang="en-US" dirty="0"/>
              <a:t> de la </a:t>
            </a:r>
            <a:r>
              <a:rPr lang="en-US" dirty="0" err="1"/>
              <a:t>clase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64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26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956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99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05.08.2023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05.08.2023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05.08.2023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05.08.2023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05.08.2023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05.08.2023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05.08.2023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05.08.2023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05.08.2023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05.08.2023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05.08.2023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05.08.2023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JPE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jp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389216" y="1858991"/>
            <a:ext cx="83953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000" dirty="0" err="1">
                <a:solidFill>
                  <a:srgbClr val="FF5969"/>
                </a:solidFill>
                <a:latin typeface="Tw Cen MT" panose="020B0602020104020603" pitchFamily="34" charset="0"/>
              </a:rPr>
              <a:t>Computer</a:t>
            </a:r>
            <a:r>
              <a:rPr lang="es-MX" sz="8000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s-MX" sz="8000" dirty="0" err="1">
                <a:solidFill>
                  <a:srgbClr val="FF5969"/>
                </a:solidFill>
                <a:latin typeface="Tw Cen MT" panose="020B0602020104020603" pitchFamily="34" charset="0"/>
              </a:rPr>
              <a:t>Science</a:t>
            </a:r>
            <a:r>
              <a:rPr lang="es-MX" sz="8000" dirty="0">
                <a:solidFill>
                  <a:srgbClr val="FF5969"/>
                </a:solidFill>
                <a:latin typeface="Tw Cen MT" panose="020B0602020104020603" pitchFamily="34" charset="0"/>
              </a:rPr>
              <a:t> I</a:t>
            </a:r>
            <a:endParaRPr lang="en-US" sz="8000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5556262" y="5160416"/>
            <a:ext cx="4140553" cy="451824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3987082" y="3531436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August - December 2023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3987082" y="4279723"/>
            <a:ext cx="7278915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rgbClr val="5D7373"/>
                </a:solidFill>
                <a:latin typeface="Tw Cen MT" panose="020B0602020104020603" pitchFamily="34" charset="0"/>
              </a:rPr>
              <a:t>Prepa </a:t>
            </a:r>
            <a:r>
              <a:rPr lang="es-MX" sz="2800" dirty="0" err="1">
                <a:solidFill>
                  <a:srgbClr val="5D7373"/>
                </a:solidFill>
                <a:latin typeface="Tw Cen MT" panose="020B0602020104020603" pitchFamily="34" charset="0"/>
              </a:rPr>
              <a:t>Tec</a:t>
            </a:r>
            <a:r>
              <a:rPr lang="es-MX" sz="2800" dirty="0">
                <a:solidFill>
                  <a:srgbClr val="5D7373"/>
                </a:solidFill>
                <a:latin typeface="Tw Cen MT" panose="020B0602020104020603" pitchFamily="34" charset="0"/>
              </a:rPr>
              <a:t> Campus Eugenio Garza Lagüera</a:t>
            </a:r>
            <a:endParaRPr lang="en-US" sz="28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302800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course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rades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topics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dates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1026" name="Picture 2" descr="Image result for international baccalaureate">
            <a:extLst>
              <a:ext uri="{FF2B5EF4-FFF2-40B4-BE49-F238E27FC236}">
                <a16:creationId xmlns:a16="http://schemas.microsoft.com/office/drawing/2014/main" id="{1A777CE7-65E0-4F7E-8FBD-9EFD17717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066" y="499187"/>
            <a:ext cx="1493146" cy="149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-435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course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0C247F-7990-4945-869D-5E2A900F477F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2C93AC-EBE3-4E67-A867-76D5D6BEDB1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5DBD2B9-E73C-4AE9-91C9-698379867E98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D6BDC4B-8313-4203-9F42-C28AC214EB64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4037FC5-8E34-4772-9A87-813F2AD5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916508-F80D-434E-B066-812949E5DB94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9E3B68-B936-49FB-94D8-7AC0076CF48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3F9516-66C4-44E6-9877-6C0374B5112C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DF4D80-460D-4455-B80A-3BC0C6A12DA2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AB39DAF-3109-4CEA-BD1D-C123179F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2B7020D-701A-4EE7-BDA2-CD171993C203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B77930A-0489-40A5-B3D7-053D64BD29C4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ED749F6-F5EB-48BD-A697-16D473CCCFE8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070AD46-78F1-4169-9AE3-EDECC43BD39B}"/>
                </a:ext>
              </a:extLst>
            </p:cNvPr>
            <p:cNvSpPr txBox="1"/>
            <p:nvPr/>
          </p:nvSpPr>
          <p:spPr>
            <a:xfrm rot="16200000">
              <a:off x="874645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topics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2B026A5-B1AC-46D4-AE84-DF77E5A29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0422D8F-B19E-425C-93A8-F750F60A06A7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278AF09-2D0C-4E81-816C-BC1D04E40DC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C2E1C67-7A8F-4EB5-AB00-3C754858084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7795C74-0308-4781-BEE6-B62AE6D17152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dates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5C46027-B464-4ADA-A3B8-14FF4471B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1D48DDF-B760-4AB3-A520-29238CC2C408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A696B4D-5BCF-47C3-8B8C-BE87154A63B4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AAA7B45-7DAF-4C4D-A930-ABA45AC955DD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01F5CFD-7EE1-475C-A36F-330184D5C6EC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B9F42291-FBD0-4239-8D69-22035DCB4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14E1B91-C212-4889-8705-49BCDB383225}"/>
              </a:ext>
            </a:extLst>
          </p:cNvPr>
          <p:cNvGrpSpPr/>
          <p:nvPr/>
        </p:nvGrpSpPr>
        <p:grpSpPr>
          <a:xfrm>
            <a:off x="5950540" y="612787"/>
            <a:ext cx="2644774" cy="1724651"/>
            <a:chOff x="4868802" y="4379315"/>
            <a:chExt cx="2644774" cy="1125424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DC9F996-36A0-4A1D-8C4B-F6DAF0FDA7C8}"/>
                </a:ext>
              </a:extLst>
            </p:cNvPr>
            <p:cNvSpPr txBox="1"/>
            <p:nvPr/>
          </p:nvSpPr>
          <p:spPr>
            <a:xfrm>
              <a:off x="4868805" y="4379315"/>
              <a:ext cx="2644771" cy="377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OMAR ACOSTA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DE56FF-3E69-4484-9673-AC7FA14D3D89}"/>
                </a:ext>
              </a:extLst>
            </p:cNvPr>
            <p:cNvSpPr txBox="1"/>
            <p:nvPr/>
          </p:nvSpPr>
          <p:spPr>
            <a:xfrm>
              <a:off x="4868802" y="4721462"/>
              <a:ext cx="2644771" cy="783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omardil@tec.mx</a:t>
              </a:r>
            </a:p>
            <a:p>
              <a:pPr algn="ctr"/>
              <a:endParaRPr lang="en-US" sz="2400" b="1" dirty="0">
                <a:solidFill>
                  <a:srgbClr val="FF5969"/>
                </a:solidFill>
                <a:latin typeface="Tw Cen MT" panose="020B0602020104020603" pitchFamily="34" charset="0"/>
              </a:endParaRPr>
            </a:p>
            <a:p>
              <a:pPr algn="ctr"/>
              <a:r>
                <a:rPr lang="en-US" sz="24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Computer Science</a:t>
              </a:r>
            </a:p>
          </p:txBody>
        </p:sp>
      </p:grpSp>
      <p:pic>
        <p:nvPicPr>
          <p:cNvPr id="4" name="Graphic 3" descr="Teacher">
            <a:extLst>
              <a:ext uri="{FF2B5EF4-FFF2-40B4-BE49-F238E27FC236}">
                <a16:creationId xmlns:a16="http://schemas.microsoft.com/office/drawing/2014/main" id="{DB2E4189-AE58-4009-AC34-C6CDD475E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6886" y="4333262"/>
            <a:ext cx="914400" cy="914400"/>
          </a:xfrm>
          <a:prstGeom prst="rect">
            <a:avLst/>
          </a:prstGeom>
        </p:spPr>
      </p:pic>
      <p:pic>
        <p:nvPicPr>
          <p:cNvPr id="6" name="Graphic 5" descr="Programmer">
            <a:extLst>
              <a:ext uri="{FF2B5EF4-FFF2-40B4-BE49-F238E27FC236}">
                <a16:creationId xmlns:a16="http://schemas.microsoft.com/office/drawing/2014/main" id="{8D3EB4D1-4859-4C8E-9A1A-52F17A3F2D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36537" y="5232540"/>
            <a:ext cx="914400" cy="914400"/>
          </a:xfrm>
          <a:prstGeom prst="rect">
            <a:avLst/>
          </a:prstGeom>
        </p:spPr>
      </p:pic>
      <p:pic>
        <p:nvPicPr>
          <p:cNvPr id="8" name="Graphic 7" descr="Game controller">
            <a:extLst>
              <a:ext uri="{FF2B5EF4-FFF2-40B4-BE49-F238E27FC236}">
                <a16:creationId xmlns:a16="http://schemas.microsoft.com/office/drawing/2014/main" id="{815CBA3F-0267-4143-8A67-83AE86F99A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25886" y="4333262"/>
            <a:ext cx="914400" cy="914400"/>
          </a:xfrm>
          <a:prstGeom prst="rect">
            <a:avLst/>
          </a:prstGeom>
        </p:spPr>
      </p:pic>
      <p:pic>
        <p:nvPicPr>
          <p:cNvPr id="12" name="Graphic 11" descr="Theatre">
            <a:extLst>
              <a:ext uri="{FF2B5EF4-FFF2-40B4-BE49-F238E27FC236}">
                <a16:creationId xmlns:a16="http://schemas.microsoft.com/office/drawing/2014/main" id="{8FB49DAD-AF7A-4415-91F1-3EAF03C7A2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95881" y="5326013"/>
            <a:ext cx="914400" cy="914400"/>
          </a:xfrm>
          <a:prstGeom prst="rect">
            <a:avLst/>
          </a:prstGeom>
        </p:spPr>
      </p:pic>
      <p:pic>
        <p:nvPicPr>
          <p:cNvPr id="14" name="Graphic 13" descr="Swimming with solid fill">
            <a:extLst>
              <a:ext uri="{FF2B5EF4-FFF2-40B4-BE49-F238E27FC236}">
                <a16:creationId xmlns:a16="http://schemas.microsoft.com/office/drawing/2014/main" id="{B7315984-E66E-4E30-A917-15A7BA3A0BC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4290543" y="4411613"/>
            <a:ext cx="914400" cy="914400"/>
          </a:xfrm>
          <a:prstGeom prst="rect">
            <a:avLst/>
          </a:prstGeom>
        </p:spPr>
      </p:pic>
      <p:pic>
        <p:nvPicPr>
          <p:cNvPr id="16" name="Graphic 15" descr="Soccer ball">
            <a:extLst>
              <a:ext uri="{FF2B5EF4-FFF2-40B4-BE49-F238E27FC236}">
                <a16:creationId xmlns:a16="http://schemas.microsoft.com/office/drawing/2014/main" id="{B83E08AC-5136-4147-AC1E-F15C6AA8B7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36340" y="4411612"/>
            <a:ext cx="914400" cy="914400"/>
          </a:xfrm>
          <a:prstGeom prst="rect">
            <a:avLst/>
          </a:prstGeom>
        </p:spPr>
      </p:pic>
      <p:pic>
        <p:nvPicPr>
          <p:cNvPr id="18" name="Graphic 17" descr="Atom">
            <a:extLst>
              <a:ext uri="{FF2B5EF4-FFF2-40B4-BE49-F238E27FC236}">
                <a16:creationId xmlns:a16="http://schemas.microsoft.com/office/drawing/2014/main" id="{70B12506-7DCE-4849-B1AD-B7A35F1695E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200892" y="5360747"/>
            <a:ext cx="914400" cy="914400"/>
          </a:xfrm>
          <a:prstGeom prst="rect">
            <a:avLst/>
          </a:prstGeom>
        </p:spPr>
      </p:pic>
      <p:pic>
        <p:nvPicPr>
          <p:cNvPr id="1026" name="Picture 2" descr="Image result for spiderman icon">
            <a:extLst>
              <a:ext uri="{FF2B5EF4-FFF2-40B4-BE49-F238E27FC236}">
                <a16:creationId xmlns:a16="http://schemas.microsoft.com/office/drawing/2014/main" id="{EBC9A685-6C3F-48A4-91A4-EBADD0460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861" y="5274956"/>
            <a:ext cx="1016514" cy="101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holding a dog&#10;&#10;Description automatically generated with medium confidence">
            <a:extLst>
              <a:ext uri="{FF2B5EF4-FFF2-40B4-BE49-F238E27FC236}">
                <a16:creationId xmlns:a16="http://schemas.microsoft.com/office/drawing/2014/main" id="{844F633F-EF45-494D-B533-B380678B451F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35" b="34064"/>
          <a:stretch/>
        </p:blipFill>
        <p:spPr>
          <a:xfrm>
            <a:off x="3536219" y="348403"/>
            <a:ext cx="2437857" cy="31488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00170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course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topics</a:t>
              </a: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dates</a:t>
              </a: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83EA2CA-A17F-4A6A-AC3E-6F8757F77880}"/>
              </a:ext>
            </a:extLst>
          </p:cNvPr>
          <p:cNvGrpSpPr/>
          <p:nvPr/>
        </p:nvGrpSpPr>
        <p:grpSpPr>
          <a:xfrm>
            <a:off x="8083100" y="1518554"/>
            <a:ext cx="2286000" cy="1866900"/>
            <a:chOff x="6488272" y="2209800"/>
            <a:chExt cx="1591582" cy="1866900"/>
          </a:xfrm>
        </p:grpSpPr>
        <p:sp>
          <p:nvSpPr>
            <p:cNvPr id="97" name="Rectangle: Top Corners Rounded 96">
              <a:extLst>
                <a:ext uri="{FF2B5EF4-FFF2-40B4-BE49-F238E27FC236}">
                  <a16:creationId xmlns:a16="http://schemas.microsoft.com/office/drawing/2014/main" id="{225A95EB-3596-4C52-91EE-39023E85BE2D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4F68486-5533-4B47-B6BA-92533CBB4036}"/>
                </a:ext>
              </a:extLst>
            </p:cNvPr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3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2310FCA-56F2-4778-94B7-C1B5FD53AE20}"/>
              </a:ext>
            </a:extLst>
          </p:cNvPr>
          <p:cNvGrpSpPr/>
          <p:nvPr/>
        </p:nvGrpSpPr>
        <p:grpSpPr>
          <a:xfrm>
            <a:off x="5185204" y="1518554"/>
            <a:ext cx="2286000" cy="1866900"/>
            <a:chOff x="3991395" y="2209800"/>
            <a:chExt cx="1591582" cy="1866900"/>
          </a:xfrm>
        </p:grpSpPr>
        <p:sp>
          <p:nvSpPr>
            <p:cNvPr id="101" name="Rectangle: Top Corners Rounded 100">
              <a:extLst>
                <a:ext uri="{FF2B5EF4-FFF2-40B4-BE49-F238E27FC236}">
                  <a16:creationId xmlns:a16="http://schemas.microsoft.com/office/drawing/2014/main" id="{E792FABC-AA8F-4748-B8FA-DBB9112863AC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ECB41C1-3E79-45AA-B100-38C9E092C776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2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87830BE-EEF7-4034-8ABE-3212DB467DB4}"/>
              </a:ext>
            </a:extLst>
          </p:cNvPr>
          <p:cNvGrpSpPr/>
          <p:nvPr/>
        </p:nvGrpSpPr>
        <p:grpSpPr>
          <a:xfrm>
            <a:off x="2372495" y="1562100"/>
            <a:ext cx="2286563" cy="1866900"/>
            <a:chOff x="1494518" y="2209800"/>
            <a:chExt cx="1591582" cy="1866900"/>
          </a:xfrm>
        </p:grpSpPr>
        <p:sp>
          <p:nvSpPr>
            <p:cNvPr id="105" name="Rectangle: Top Corners Rounded 104">
              <a:extLst>
                <a:ext uri="{FF2B5EF4-FFF2-40B4-BE49-F238E27FC236}">
                  <a16:creationId xmlns:a16="http://schemas.microsoft.com/office/drawing/2014/main" id="{F1B87F23-BD02-4DB3-947D-2F61C5B87FEF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36675CF-5B12-4D6B-8C03-F29656450255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48958204-CE05-4E79-AC55-C76FBB79E37F}"/>
              </a:ext>
            </a:extLst>
          </p:cNvPr>
          <p:cNvSpPr/>
          <p:nvPr/>
        </p:nvSpPr>
        <p:spPr>
          <a:xfrm flipV="1">
            <a:off x="2372496" y="2495550"/>
            <a:ext cx="2286564" cy="312110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406A5A75-24F0-496A-82D6-E2B37B100BBD}"/>
              </a:ext>
            </a:extLst>
          </p:cNvPr>
          <p:cNvSpPr/>
          <p:nvPr/>
        </p:nvSpPr>
        <p:spPr>
          <a:xfrm flipV="1">
            <a:off x="5185203" y="2452004"/>
            <a:ext cx="2284299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B8C3E14B-EBB2-49A7-9A4E-9C6AFAF9A364}"/>
              </a:ext>
            </a:extLst>
          </p:cNvPr>
          <p:cNvSpPr/>
          <p:nvPr/>
        </p:nvSpPr>
        <p:spPr>
          <a:xfrm flipV="1">
            <a:off x="8083099" y="2452004"/>
            <a:ext cx="2284299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721CE74-40AC-4223-B129-B3A270C7429B}"/>
              </a:ext>
            </a:extLst>
          </p:cNvPr>
          <p:cNvSpPr txBox="1"/>
          <p:nvPr/>
        </p:nvSpPr>
        <p:spPr>
          <a:xfrm>
            <a:off x="2421233" y="3039278"/>
            <a:ext cx="22214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5969"/>
                </a:solidFill>
                <a:latin typeface="Tw Cen MT" panose="020B0602020104020603" pitchFamily="34" charset="0"/>
              </a:rPr>
              <a:t>Logical thinking</a:t>
            </a:r>
          </a:p>
          <a:p>
            <a:pPr algn="ctr"/>
            <a:endParaRPr lang="en-US" b="1" dirty="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How can we solve day to day problems using computers?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1705BAF-DCDA-4FDC-8DA1-1FBA870AE5C8}"/>
              </a:ext>
            </a:extLst>
          </p:cNvPr>
          <p:cNvSpPr txBox="1"/>
          <p:nvPr/>
        </p:nvSpPr>
        <p:spPr>
          <a:xfrm>
            <a:off x="5273758" y="2888268"/>
            <a:ext cx="20823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52CBBE"/>
                </a:solidFill>
                <a:latin typeface="Tw Cen MT" panose="020B0602020104020603" pitchFamily="34" charset="0"/>
              </a:rPr>
              <a:t>Understand the digital world</a:t>
            </a:r>
          </a:p>
          <a:p>
            <a:pPr algn="ctr"/>
            <a:endParaRPr lang="en-US" dirty="0">
              <a:solidFill>
                <a:srgbClr val="52CBBE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How do the systems and devices with which we interact everyday work?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025EBC6-5731-4D97-B58C-0E0C20D47817}"/>
              </a:ext>
            </a:extLst>
          </p:cNvPr>
          <p:cNvSpPr txBox="1"/>
          <p:nvPr/>
        </p:nvSpPr>
        <p:spPr>
          <a:xfrm>
            <a:off x="8115861" y="3039278"/>
            <a:ext cx="2226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 err="1">
                <a:solidFill>
                  <a:srgbClr val="FEC630"/>
                </a:solidFill>
                <a:latin typeface="Tw Cen MT" panose="020B0602020104020603" pitchFamily="34" charset="0"/>
              </a:rPr>
              <a:t>Learn</a:t>
            </a:r>
            <a:r>
              <a:rPr lang="es-MX" b="1" dirty="0">
                <a:solidFill>
                  <a:srgbClr val="FEC630"/>
                </a:solidFill>
                <a:latin typeface="Tw Cen MT" panose="020B0602020104020603" pitchFamily="34" charset="0"/>
              </a:rPr>
              <a:t> </a:t>
            </a:r>
            <a:r>
              <a:rPr lang="es-MX" b="1" dirty="0" err="1">
                <a:solidFill>
                  <a:srgbClr val="FEC630"/>
                </a:solidFill>
                <a:latin typeface="Tw Cen MT" panose="020B0602020104020603" pitchFamily="34" charset="0"/>
              </a:rPr>
              <a:t>to</a:t>
            </a:r>
            <a:r>
              <a:rPr lang="es-MX" b="1" dirty="0">
                <a:solidFill>
                  <a:srgbClr val="FEC630"/>
                </a:solidFill>
                <a:latin typeface="Tw Cen MT" panose="020B0602020104020603" pitchFamily="34" charset="0"/>
              </a:rPr>
              <a:t> </a:t>
            </a:r>
            <a:r>
              <a:rPr lang="es-MX" b="1" dirty="0" err="1">
                <a:solidFill>
                  <a:srgbClr val="FEC630"/>
                </a:solidFill>
                <a:latin typeface="Tw Cen MT" panose="020B0602020104020603" pitchFamily="34" charset="0"/>
              </a:rPr>
              <a:t>code</a:t>
            </a:r>
            <a:endParaRPr lang="es-MX" b="1" dirty="0">
              <a:solidFill>
                <a:srgbClr val="FEC630"/>
              </a:solidFill>
              <a:latin typeface="Tw Cen MT" panose="020B0602020104020603" pitchFamily="34" charset="0"/>
            </a:endParaRPr>
          </a:p>
          <a:p>
            <a:pPr algn="ctr"/>
            <a:endParaRPr lang="es-MX" b="1" dirty="0">
              <a:solidFill>
                <a:srgbClr val="FEC630"/>
              </a:solidFill>
              <a:latin typeface="Tw Cen MT" panose="020B0602020104020603" pitchFamily="34" charset="0"/>
            </a:endParaRPr>
          </a:p>
          <a:p>
            <a:pPr algn="ctr"/>
            <a:r>
              <a:rPr lang="es-MX" dirty="0" err="1">
                <a:solidFill>
                  <a:srgbClr val="FEC630"/>
                </a:solidFill>
                <a:latin typeface="Tw Cen MT" panose="020B0602020104020603" pitchFamily="34" charset="0"/>
              </a:rPr>
              <a:t>How</a:t>
            </a:r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 can I </a:t>
            </a:r>
            <a:r>
              <a:rPr lang="es-MX" dirty="0" err="1">
                <a:solidFill>
                  <a:srgbClr val="FEC630"/>
                </a:solidFill>
                <a:latin typeface="Tw Cen MT" panose="020B0602020104020603" pitchFamily="34" charset="0"/>
              </a:rPr>
              <a:t>build</a:t>
            </a:r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 </a:t>
            </a:r>
            <a:r>
              <a:rPr lang="es-MX" dirty="0" err="1">
                <a:solidFill>
                  <a:srgbClr val="FEC630"/>
                </a:solidFill>
                <a:latin typeface="Tw Cen MT" panose="020B0602020104020603" pitchFamily="34" charset="0"/>
              </a:rPr>
              <a:t>by</a:t>
            </a:r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 </a:t>
            </a:r>
            <a:r>
              <a:rPr lang="es-MX" dirty="0" err="1">
                <a:solidFill>
                  <a:srgbClr val="FEC630"/>
                </a:solidFill>
                <a:latin typeface="Tw Cen MT" panose="020B0602020104020603" pitchFamily="34" charset="0"/>
              </a:rPr>
              <a:t>own</a:t>
            </a:r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 </a:t>
            </a:r>
            <a:r>
              <a:rPr lang="es-MX" dirty="0" err="1">
                <a:solidFill>
                  <a:srgbClr val="FEC630"/>
                </a:solidFill>
                <a:latin typeface="Tw Cen MT" panose="020B0602020104020603" pitchFamily="34" charset="0"/>
              </a:rPr>
              <a:t>programs</a:t>
            </a:r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?</a:t>
            </a:r>
            <a:endParaRPr lang="en-US" dirty="0">
              <a:solidFill>
                <a:srgbClr val="FEC630"/>
              </a:solidFill>
              <a:latin typeface="Tw Cen MT" panose="020B0602020104020603" pitchFamily="34" charset="0"/>
            </a:endParaRPr>
          </a:p>
        </p:txBody>
      </p:sp>
      <p:pic>
        <p:nvPicPr>
          <p:cNvPr id="4" name="Graphic 3" descr="Head with gears">
            <a:extLst>
              <a:ext uri="{FF2B5EF4-FFF2-40B4-BE49-F238E27FC236}">
                <a16:creationId xmlns:a16="http://schemas.microsoft.com/office/drawing/2014/main" id="{2325E347-743E-422A-BB5F-D35B66BC09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2355" y="256466"/>
            <a:ext cx="1321781" cy="1321781"/>
          </a:xfrm>
          <a:prstGeom prst="rect">
            <a:avLst/>
          </a:prstGeom>
        </p:spPr>
      </p:pic>
      <p:pic>
        <p:nvPicPr>
          <p:cNvPr id="6" name="Graphic 5" descr="Programmer">
            <a:extLst>
              <a:ext uri="{FF2B5EF4-FFF2-40B4-BE49-F238E27FC236}">
                <a16:creationId xmlns:a16="http://schemas.microsoft.com/office/drawing/2014/main" id="{53C994DA-B822-4B0F-AEE4-7855ABF335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39448" y="69842"/>
            <a:ext cx="1371600" cy="1371600"/>
          </a:xfrm>
          <a:prstGeom prst="rect">
            <a:avLst/>
          </a:prstGeom>
        </p:spPr>
      </p:pic>
      <p:pic>
        <p:nvPicPr>
          <p:cNvPr id="10" name="Graphic 9" descr="Processor">
            <a:extLst>
              <a:ext uri="{FF2B5EF4-FFF2-40B4-BE49-F238E27FC236}">
                <a16:creationId xmlns:a16="http://schemas.microsoft.com/office/drawing/2014/main" id="{55B423F7-DD25-4C41-8AE7-50DB0360961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-2460" r="-2460"/>
          <a:stretch/>
        </p:blipFill>
        <p:spPr>
          <a:xfrm>
            <a:off x="5630396" y="134398"/>
            <a:ext cx="1391111" cy="139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48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9" grpId="0" animBg="1"/>
      <p:bldP spid="110" grpId="0" animBg="1"/>
      <p:bldP spid="115" grpId="0"/>
      <p:bldP spid="118" grpId="0"/>
      <p:bldP spid="1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course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topics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dates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0EA927-940D-4398-B2B5-07377BF2C5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159558"/>
              </p:ext>
            </p:extLst>
          </p:nvPr>
        </p:nvGraphicFramePr>
        <p:xfrm>
          <a:off x="2334982" y="245715"/>
          <a:ext cx="7071702" cy="289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21688">
                  <a:extLst>
                    <a:ext uri="{9D8B030D-6E8A-4147-A177-3AD203B41FA5}">
                      <a16:colId xmlns:a16="http://schemas.microsoft.com/office/drawing/2014/main" val="1641544170"/>
                    </a:ext>
                  </a:extLst>
                </a:gridCol>
                <a:gridCol w="3350014">
                  <a:extLst>
                    <a:ext uri="{9D8B030D-6E8A-4147-A177-3AD203B41FA5}">
                      <a16:colId xmlns:a16="http://schemas.microsoft.com/office/drawing/2014/main" val="327514411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s-MX" sz="3200" b="1" dirty="0" err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Monthly</a:t>
                      </a:r>
                      <a:r>
                        <a:rPr lang="es-MX" sz="3200" b="1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 grade</a:t>
                      </a:r>
                      <a:endParaRPr lang="en-US" sz="3200" b="1" dirty="0">
                        <a:solidFill>
                          <a:schemeClr val="tx1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3600" dirty="0"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435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Assignments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30%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20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200" dirty="0" err="1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Quizzes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B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10%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B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695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200" dirty="0" err="1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Exams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50%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380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200" dirty="0" err="1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Lab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10%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81832"/>
                  </a:ext>
                </a:extLst>
              </a:tr>
            </a:tbl>
          </a:graphicData>
        </a:graphic>
      </p:graphicFrame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4C73BFAD-1DC8-4521-8CF6-9733F97CF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600046"/>
              </p:ext>
            </p:extLst>
          </p:nvPr>
        </p:nvGraphicFramePr>
        <p:xfrm>
          <a:off x="2334982" y="3551856"/>
          <a:ext cx="6998296" cy="289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99148">
                  <a:extLst>
                    <a:ext uri="{9D8B030D-6E8A-4147-A177-3AD203B41FA5}">
                      <a16:colId xmlns:a16="http://schemas.microsoft.com/office/drawing/2014/main" val="1641544170"/>
                    </a:ext>
                  </a:extLst>
                </a:gridCol>
                <a:gridCol w="3499148">
                  <a:extLst>
                    <a:ext uri="{9D8B030D-6E8A-4147-A177-3AD203B41FA5}">
                      <a16:colId xmlns:a16="http://schemas.microsoft.com/office/drawing/2014/main" val="3275144119"/>
                    </a:ext>
                  </a:extLst>
                </a:gridCol>
              </a:tblGrid>
              <a:tr h="418817">
                <a:tc gridSpan="2">
                  <a:txBody>
                    <a:bodyPr/>
                    <a:lstStyle/>
                    <a:p>
                      <a:r>
                        <a:rPr lang="es-MX" sz="3200" b="1" dirty="0">
                          <a:latin typeface="Tw Cen MT" panose="020B0602020104020603" pitchFamily="34" charset="0"/>
                        </a:rPr>
                        <a:t>Calificación Final</a:t>
                      </a:r>
                      <a:endParaRPr lang="en-US" sz="3200" b="1" dirty="0"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3600" dirty="0"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667396"/>
                  </a:ext>
                </a:extLst>
              </a:tr>
              <a:tr h="418817">
                <a:tc>
                  <a:txBody>
                    <a:bodyPr/>
                    <a:lstStyle/>
                    <a:p>
                      <a:r>
                        <a:rPr lang="es-MX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1st </a:t>
                      </a:r>
                      <a:r>
                        <a:rPr lang="es-MX" sz="3200" dirty="0" err="1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Partial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20%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207404"/>
                  </a:ext>
                </a:extLst>
              </a:tr>
              <a:tr h="480302">
                <a:tc>
                  <a:txBody>
                    <a:bodyPr/>
                    <a:lstStyle/>
                    <a:p>
                      <a:r>
                        <a:rPr lang="es-MX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2nd </a:t>
                      </a:r>
                      <a:r>
                        <a:rPr lang="es-MX" sz="3200" dirty="0" err="1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Partial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20%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695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Final </a:t>
                      </a:r>
                      <a:r>
                        <a:rPr lang="es-MX" sz="3200" dirty="0" err="1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Assignment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B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20%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B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380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Final </a:t>
                      </a:r>
                      <a:r>
                        <a:rPr lang="es-MX" sz="3200" dirty="0" err="1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Exam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40%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703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49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course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ontent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26631" y="-3309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topics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dates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CD3DD04-F3D5-4B31-8571-4408F9BF09EE}"/>
              </a:ext>
            </a:extLst>
          </p:cNvPr>
          <p:cNvGrpSpPr/>
          <p:nvPr/>
        </p:nvGrpSpPr>
        <p:grpSpPr>
          <a:xfrm>
            <a:off x="1736973" y="3930162"/>
            <a:ext cx="2606813" cy="2606812"/>
            <a:chOff x="1445415" y="710845"/>
            <a:chExt cx="2240280" cy="2446391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758FFA05-60D3-49D7-AD33-70C14A462582}"/>
                </a:ext>
              </a:extLst>
            </p:cNvPr>
            <p:cNvSpPr/>
            <p:nvPr/>
          </p:nvSpPr>
          <p:spPr>
            <a:xfrm>
              <a:off x="1528420" y="710845"/>
              <a:ext cx="548640" cy="54864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FDD2279-4DA5-41BE-BF9E-78D8445C4D13}"/>
                </a:ext>
              </a:extLst>
            </p:cNvPr>
            <p:cNvSpPr/>
            <p:nvPr/>
          </p:nvSpPr>
          <p:spPr>
            <a:xfrm>
              <a:off x="1445415" y="916956"/>
              <a:ext cx="2240280" cy="224028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Tw Cen MT" panose="020B0602020104020603" pitchFamily="34" charset="0"/>
                </a:rPr>
                <a:t>Operating Systems and application software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34770BA-8447-47A1-B8AD-C1E207DE54AB}"/>
              </a:ext>
            </a:extLst>
          </p:cNvPr>
          <p:cNvGrpSpPr/>
          <p:nvPr/>
        </p:nvGrpSpPr>
        <p:grpSpPr>
          <a:xfrm>
            <a:off x="6100379" y="2017043"/>
            <a:ext cx="2223147" cy="2360028"/>
            <a:chOff x="4236816" y="649289"/>
            <a:chExt cx="1934973" cy="2096469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E94FE12-97E2-4293-ADB7-B552AD42FEED}"/>
                </a:ext>
              </a:extLst>
            </p:cNvPr>
            <p:cNvSpPr/>
            <p:nvPr/>
          </p:nvSpPr>
          <p:spPr>
            <a:xfrm>
              <a:off x="4236816" y="649289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400" b="1" dirty="0">
                  <a:latin typeface="Tw Cen MT" panose="020B0602020104020603" pitchFamily="34" charset="0"/>
                </a:rPr>
                <a:t>2</a:t>
              </a:r>
              <a:endParaRPr lang="en-US" sz="2400" b="1" dirty="0">
                <a:latin typeface="Tw Cen MT" panose="020B0602020104020603" pitchFamily="34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4CE5F3E-64DF-4C1A-AA60-46D256E4E116}"/>
                </a:ext>
              </a:extLst>
            </p:cNvPr>
            <p:cNvSpPr/>
            <p:nvPr/>
          </p:nvSpPr>
          <p:spPr>
            <a:xfrm>
              <a:off x="4246654" y="916958"/>
              <a:ext cx="1925135" cy="18288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 err="1">
                  <a:latin typeface="Tw Cen MT" panose="020B0602020104020603" pitchFamily="34" charset="0"/>
                </a:rPr>
                <a:t>Computational</a:t>
              </a:r>
              <a:r>
                <a:rPr lang="es-MX" dirty="0">
                  <a:latin typeface="Tw Cen MT" panose="020B0602020104020603" pitchFamily="34" charset="0"/>
                </a:rPr>
                <a:t> </a:t>
              </a:r>
              <a:r>
                <a:rPr lang="es-MX" dirty="0" err="1">
                  <a:latin typeface="Tw Cen MT" panose="020B0602020104020603" pitchFamily="34" charset="0"/>
                </a:rPr>
                <a:t>Thinking</a:t>
              </a:r>
              <a:endParaRPr lang="en-US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57722CD-B3C9-4F11-9DFC-5458363AEDB9}"/>
              </a:ext>
            </a:extLst>
          </p:cNvPr>
          <p:cNvGrpSpPr/>
          <p:nvPr/>
        </p:nvGrpSpPr>
        <p:grpSpPr>
          <a:xfrm>
            <a:off x="7674496" y="4420481"/>
            <a:ext cx="2286000" cy="2286000"/>
            <a:chOff x="7048735" y="649289"/>
            <a:chExt cx="1902343" cy="2096469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9463464D-EF57-44B6-AD17-591AFC8B1499}"/>
                </a:ext>
              </a:extLst>
            </p:cNvPr>
            <p:cNvGrpSpPr/>
            <p:nvPr/>
          </p:nvGrpSpPr>
          <p:grpSpPr>
            <a:xfrm>
              <a:off x="7048735" y="649289"/>
              <a:ext cx="662608" cy="523220"/>
              <a:chOff x="668600" y="2123782"/>
              <a:chExt cx="662608" cy="523220"/>
            </a:xfrm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8AE2C16F-7A58-4E03-AD80-A419312D1A66}"/>
                  </a:ext>
                </a:extLst>
              </p:cNvPr>
              <p:cNvSpPr/>
              <p:nvPr/>
            </p:nvSpPr>
            <p:spPr>
              <a:xfrm>
                <a:off x="732304" y="2123782"/>
                <a:ext cx="523220" cy="523220"/>
              </a:xfrm>
              <a:prstGeom prst="ellipse">
                <a:avLst/>
              </a:prstGeom>
              <a:solidFill>
                <a:srgbClr val="5D73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2BFF607F-9157-41A4-A295-35DEA3A95EF6}"/>
                  </a:ext>
                </a:extLst>
              </p:cNvPr>
              <p:cNvSpPr txBox="1"/>
              <p:nvPr/>
            </p:nvSpPr>
            <p:spPr>
              <a:xfrm>
                <a:off x="668600" y="2154559"/>
                <a:ext cx="6626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E6E7E9"/>
                    </a:solidFill>
                    <a:latin typeface="Tw Cen MT" panose="020B0602020104020603" pitchFamily="34" charset="0"/>
                  </a:rPr>
                  <a:t>3</a:t>
                </a:r>
              </a:p>
            </p:txBody>
          </p:sp>
        </p:grp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4034F7C2-A9EB-4C64-8CE3-8528829EBB29}"/>
                </a:ext>
              </a:extLst>
            </p:cNvPr>
            <p:cNvSpPr/>
            <p:nvPr/>
          </p:nvSpPr>
          <p:spPr>
            <a:xfrm>
              <a:off x="7122278" y="916958"/>
              <a:ext cx="1828800" cy="18288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Tw Cen MT" panose="020B0602020104020603" pitchFamily="34" charset="0"/>
                </a:rPr>
                <a:t>Arrays</a:t>
              </a: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4918903-40AF-4264-A9B9-7515B3B2AFC0}"/>
              </a:ext>
            </a:extLst>
          </p:cNvPr>
          <p:cNvGrpSpPr/>
          <p:nvPr/>
        </p:nvGrpSpPr>
        <p:grpSpPr>
          <a:xfrm>
            <a:off x="1509896" y="114915"/>
            <a:ext cx="2240280" cy="2446391"/>
            <a:chOff x="1445415" y="710845"/>
            <a:chExt cx="2240280" cy="2446391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2628835-7EA4-4AF5-A3C9-FC98D32592F6}"/>
                </a:ext>
              </a:extLst>
            </p:cNvPr>
            <p:cNvSpPr/>
            <p:nvPr/>
          </p:nvSpPr>
          <p:spPr>
            <a:xfrm>
              <a:off x="1528420" y="710845"/>
              <a:ext cx="548640" cy="54864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CB4AA73E-E55F-486C-BD4E-93CDA73C1EFE}"/>
                </a:ext>
              </a:extLst>
            </p:cNvPr>
            <p:cNvSpPr/>
            <p:nvPr/>
          </p:nvSpPr>
          <p:spPr>
            <a:xfrm>
              <a:off x="1445415" y="916956"/>
              <a:ext cx="2240280" cy="224028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Tw Cen MT" panose="020B0602020104020603" pitchFamily="34" charset="0"/>
                </a:rPr>
                <a:t>Computer architecture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935A4986-1102-482A-8EFF-F42507AE1DA0}"/>
              </a:ext>
            </a:extLst>
          </p:cNvPr>
          <p:cNvGrpSpPr/>
          <p:nvPr/>
        </p:nvGrpSpPr>
        <p:grpSpPr>
          <a:xfrm>
            <a:off x="3556863" y="2019191"/>
            <a:ext cx="2356048" cy="2360918"/>
            <a:chOff x="1434721" y="710845"/>
            <a:chExt cx="2468880" cy="2599882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5D45B7A1-298B-4847-B24D-B86049412085}"/>
                </a:ext>
              </a:extLst>
            </p:cNvPr>
            <p:cNvSpPr/>
            <p:nvPr/>
          </p:nvSpPr>
          <p:spPr>
            <a:xfrm>
              <a:off x="1528420" y="710845"/>
              <a:ext cx="548640" cy="54864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1E05F29-1FC2-421A-B3DC-2355322DD58E}"/>
                </a:ext>
              </a:extLst>
            </p:cNvPr>
            <p:cNvSpPr/>
            <p:nvPr/>
          </p:nvSpPr>
          <p:spPr>
            <a:xfrm>
              <a:off x="1434721" y="841847"/>
              <a:ext cx="2468880" cy="246888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dirty="0" err="1">
                  <a:latin typeface="Tw Cen MT" panose="020B0602020104020603" pitchFamily="34" charset="0"/>
                </a:rPr>
                <a:t>Binary</a:t>
              </a:r>
              <a:r>
                <a:rPr lang="es-MX" sz="2000" dirty="0">
                  <a:latin typeface="Tw Cen MT" panose="020B0602020104020603" pitchFamily="34" charset="0"/>
                </a:rPr>
                <a:t> </a:t>
              </a:r>
              <a:r>
                <a:rPr lang="es-MX" sz="2000" dirty="0" err="1">
                  <a:latin typeface="Tw Cen MT" panose="020B0602020104020603" pitchFamily="34" charset="0"/>
                </a:rPr>
                <a:t>representation</a:t>
              </a:r>
              <a:endParaRPr lang="en-US" sz="2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574040B-DB53-4503-96B7-19A8D51DAC04}"/>
              </a:ext>
            </a:extLst>
          </p:cNvPr>
          <p:cNvGrpSpPr/>
          <p:nvPr/>
        </p:nvGrpSpPr>
        <p:grpSpPr>
          <a:xfrm>
            <a:off x="5020698" y="4513943"/>
            <a:ext cx="2339010" cy="2096469"/>
            <a:chOff x="4236816" y="649289"/>
            <a:chExt cx="2157286" cy="2096469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B0C69C35-9CFA-4EDC-B31E-A053626D310E}"/>
                </a:ext>
              </a:extLst>
            </p:cNvPr>
            <p:cNvSpPr/>
            <p:nvPr/>
          </p:nvSpPr>
          <p:spPr>
            <a:xfrm>
              <a:off x="4236816" y="649289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400" b="1" dirty="0">
                  <a:latin typeface="Tw Cen MT" panose="020B0602020104020603" pitchFamily="34" charset="0"/>
                </a:rPr>
                <a:t>2</a:t>
              </a:r>
              <a:endParaRPr lang="en-US" sz="2400" b="1" dirty="0">
                <a:latin typeface="Tw Cen MT" panose="020B0602020104020603" pitchFamily="34" charset="0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A1F3CD72-247F-427F-BDC4-DBCD5C27DF6E}"/>
                </a:ext>
              </a:extLst>
            </p:cNvPr>
            <p:cNvSpPr/>
            <p:nvPr/>
          </p:nvSpPr>
          <p:spPr>
            <a:xfrm>
              <a:off x="4246654" y="916958"/>
              <a:ext cx="2147448" cy="18288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900" dirty="0" err="1">
                  <a:latin typeface="Tw Cen MT" panose="020B0602020104020603" pitchFamily="34" charset="0"/>
                </a:rPr>
                <a:t>Introduction</a:t>
              </a:r>
              <a:r>
                <a:rPr lang="es-MX" sz="1900" dirty="0">
                  <a:latin typeface="Tw Cen MT" panose="020B0602020104020603" pitchFamily="34" charset="0"/>
                </a:rPr>
                <a:t> </a:t>
              </a:r>
              <a:r>
                <a:rPr lang="es-MX" sz="1900" dirty="0" err="1">
                  <a:latin typeface="Tw Cen MT" panose="020B0602020104020603" pitchFamily="34" charset="0"/>
                </a:rPr>
                <a:t>to</a:t>
              </a:r>
              <a:r>
                <a:rPr lang="es-MX" sz="1900" dirty="0">
                  <a:latin typeface="Tw Cen MT" panose="020B0602020104020603" pitchFamily="34" charset="0"/>
                </a:rPr>
                <a:t> </a:t>
              </a:r>
              <a:r>
                <a:rPr lang="es-MX" sz="1900" dirty="0" err="1">
                  <a:latin typeface="Tw Cen MT" panose="020B0602020104020603" pitchFamily="34" charset="0"/>
                </a:rPr>
                <a:t>programming</a:t>
              </a:r>
              <a:endParaRPr lang="en-US" sz="19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786BF922-1B4E-4F3E-B58E-C090D8A5423E}"/>
              </a:ext>
            </a:extLst>
          </p:cNvPr>
          <p:cNvGrpSpPr/>
          <p:nvPr/>
        </p:nvGrpSpPr>
        <p:grpSpPr>
          <a:xfrm>
            <a:off x="7625798" y="165419"/>
            <a:ext cx="2468880" cy="2595574"/>
            <a:chOff x="4246653" y="790264"/>
            <a:chExt cx="2468880" cy="2595574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D01769F0-C1BE-46BA-AC58-6AEE28E89ADD}"/>
                </a:ext>
              </a:extLst>
            </p:cNvPr>
            <p:cNvSpPr/>
            <p:nvPr/>
          </p:nvSpPr>
          <p:spPr>
            <a:xfrm>
              <a:off x="4317166" y="790264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400" b="1" dirty="0">
                  <a:latin typeface="Tw Cen MT" panose="020B0602020104020603" pitchFamily="34" charset="0"/>
                </a:rPr>
                <a:t>2</a:t>
              </a:r>
              <a:endParaRPr lang="en-US" sz="2400" b="1" dirty="0">
                <a:latin typeface="Tw Cen MT" panose="020B0602020104020603" pitchFamily="34" charset="0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4DA8233-378E-4FCE-8864-0DC40615BFA3}"/>
                </a:ext>
              </a:extLst>
            </p:cNvPr>
            <p:cNvSpPr/>
            <p:nvPr/>
          </p:nvSpPr>
          <p:spPr>
            <a:xfrm>
              <a:off x="4246653" y="916958"/>
              <a:ext cx="2468880" cy="246888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Operadores</a:t>
              </a:r>
              <a:r>
                <a:rPr lang="en-US" sz="24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, </a:t>
              </a:r>
              <a:r>
                <a:rPr lang="en-US" sz="24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condiciones</a:t>
              </a:r>
              <a:r>
                <a:rPr lang="en-US" sz="24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y </a:t>
              </a:r>
              <a:r>
                <a:rPr lang="en-US" sz="24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ciclos</a:t>
              </a:r>
              <a:endParaRPr lang="en-US" sz="2400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520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course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topics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3526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dates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FAF9A856-B862-439D-AB2D-28527B3BC76B}"/>
              </a:ext>
            </a:extLst>
          </p:cNvPr>
          <p:cNvGrpSpPr/>
          <p:nvPr/>
        </p:nvGrpSpPr>
        <p:grpSpPr>
          <a:xfrm>
            <a:off x="1491362" y="4440267"/>
            <a:ext cx="3577368" cy="796806"/>
            <a:chOff x="764723" y="4698436"/>
            <a:chExt cx="3393281" cy="796806"/>
          </a:xfrm>
        </p:grpSpPr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B8AFB94-C2E3-487E-AE72-2D519C605F72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4E1E449-1505-4788-9575-E71478300712}"/>
                </a:ext>
              </a:extLst>
            </p:cNvPr>
            <p:cNvSpPr txBox="1"/>
            <p:nvPr/>
          </p:nvSpPr>
          <p:spPr>
            <a:xfrm>
              <a:off x="1435200" y="4698436"/>
              <a:ext cx="2722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Wednesday, November 22</a:t>
              </a:r>
              <a:r>
                <a:rPr lang="en-US" baseline="30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nd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Last day of classes</a:t>
              </a:r>
            </a:p>
          </p:txBody>
        </p: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8A5A61FB-CA64-4580-801C-AD3884078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977083"/>
              <a:ext cx="398396" cy="398396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A41C946-F1AE-46B2-87CC-2818FB576A3E}"/>
              </a:ext>
            </a:extLst>
          </p:cNvPr>
          <p:cNvGrpSpPr/>
          <p:nvPr/>
        </p:nvGrpSpPr>
        <p:grpSpPr>
          <a:xfrm>
            <a:off x="1491362" y="675031"/>
            <a:ext cx="3170095" cy="662056"/>
            <a:chOff x="1486038" y="1566411"/>
            <a:chExt cx="3170095" cy="662056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F4D948F-8670-4F67-B5BD-4AC06968C522}"/>
                </a:ext>
              </a:extLst>
            </p:cNvPr>
            <p:cNvSpPr txBox="1"/>
            <p:nvPr/>
          </p:nvSpPr>
          <p:spPr>
            <a:xfrm>
              <a:off x="2256958" y="1680197"/>
              <a:ext cx="2399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Monday, November 21</a:t>
              </a:r>
              <a:r>
                <a:rPr lang="en-US" baseline="30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st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CD8841C-D453-44E7-9CE2-70317BC917D2}"/>
                </a:ext>
              </a:extLst>
            </p:cNvPr>
            <p:cNvSpPr/>
            <p:nvPr/>
          </p:nvSpPr>
          <p:spPr>
            <a:xfrm>
              <a:off x="1486038" y="1566411"/>
              <a:ext cx="662056" cy="662056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6" name="Graphic 65" descr="Fireworks">
              <a:extLst>
                <a:ext uri="{FF2B5EF4-FFF2-40B4-BE49-F238E27FC236}">
                  <a16:creationId xmlns:a16="http://schemas.microsoft.com/office/drawing/2014/main" id="{A3A47933-74C0-44D3-BCE8-F7FC8A2A2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32541" y="1616327"/>
              <a:ext cx="550369" cy="550369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19C9ED9-0522-420A-9C09-A9DD891EC53A}"/>
              </a:ext>
            </a:extLst>
          </p:cNvPr>
          <p:cNvGrpSpPr/>
          <p:nvPr/>
        </p:nvGrpSpPr>
        <p:grpSpPr>
          <a:xfrm>
            <a:off x="1491362" y="5415682"/>
            <a:ext cx="3577368" cy="796806"/>
            <a:chOff x="764723" y="4698436"/>
            <a:chExt cx="3393281" cy="796806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AEA6A80-22FE-4448-8EDE-6FC03FACF6A9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CF19A48-D563-46FB-912B-B5CB56FD8A2E}"/>
                </a:ext>
              </a:extLst>
            </p:cNvPr>
            <p:cNvSpPr txBox="1"/>
            <p:nvPr/>
          </p:nvSpPr>
          <p:spPr>
            <a:xfrm>
              <a:off x="1435200" y="4698436"/>
              <a:ext cx="2722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Wednesday, December 5</a:t>
              </a:r>
              <a:r>
                <a:rPr lang="en-US" baseline="30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th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</a:p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Last day of exams</a:t>
              </a:r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70BEBA29-B2E2-41BE-B198-315E03DAE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977083"/>
              <a:ext cx="398396" cy="398396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031E6A7-3B99-4849-966F-85B28EC8AE73}"/>
              </a:ext>
            </a:extLst>
          </p:cNvPr>
          <p:cNvGrpSpPr/>
          <p:nvPr/>
        </p:nvGrpSpPr>
        <p:grpSpPr>
          <a:xfrm>
            <a:off x="1491362" y="2489439"/>
            <a:ext cx="3577368" cy="796806"/>
            <a:chOff x="764723" y="4698436"/>
            <a:chExt cx="3393281" cy="796806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CEDF96D-84B9-0E48-8420-C88537CEF486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FD0D5AF-53A7-5343-9CA9-3D3979FD6CD8}"/>
                </a:ext>
              </a:extLst>
            </p:cNvPr>
            <p:cNvSpPr txBox="1"/>
            <p:nvPr/>
          </p:nvSpPr>
          <p:spPr>
            <a:xfrm>
              <a:off x="1435200" y="4698436"/>
              <a:ext cx="2722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1</a:t>
              </a:r>
              <a:r>
                <a:rPr lang="en-US" baseline="30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st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Partial Exam</a:t>
              </a:r>
            </a:p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TBD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CE8967FD-1294-694A-A154-A2A9D7FBE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977083"/>
              <a:ext cx="398396" cy="398396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38868AB-BFDF-764C-818D-41DA17D04368}"/>
              </a:ext>
            </a:extLst>
          </p:cNvPr>
          <p:cNvGrpSpPr/>
          <p:nvPr/>
        </p:nvGrpSpPr>
        <p:grpSpPr>
          <a:xfrm>
            <a:off x="1491362" y="3464853"/>
            <a:ext cx="3577368" cy="796806"/>
            <a:chOff x="764723" y="4698436"/>
            <a:chExt cx="3393281" cy="796806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A72BC59-E2F8-B043-B92C-EE8BF9656CAC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5E95D72-1439-FA4E-9BC9-460AEB564EF5}"/>
                </a:ext>
              </a:extLst>
            </p:cNvPr>
            <p:cNvSpPr txBox="1"/>
            <p:nvPr/>
          </p:nvSpPr>
          <p:spPr>
            <a:xfrm>
              <a:off x="1435200" y="4698436"/>
              <a:ext cx="2722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2</a:t>
              </a:r>
              <a:r>
                <a:rPr lang="en-US" baseline="30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nd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Partial Exam</a:t>
              </a:r>
            </a:p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TBD</a:t>
              </a: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8E54A520-82F1-9D4D-B27E-59DE4F748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977083"/>
              <a:ext cx="398396" cy="3983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7959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course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topics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dates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1786364" y="0"/>
            <a:ext cx="11335017" cy="6858000"/>
            <a:chOff x="-10744545" y="-1"/>
            <a:chExt cx="11335017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10744545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A06B4E3-2ED1-44B5-BC7E-5BB0BEB325AF}"/>
              </a:ext>
            </a:extLst>
          </p:cNvPr>
          <p:cNvGrpSpPr/>
          <p:nvPr/>
        </p:nvGrpSpPr>
        <p:grpSpPr>
          <a:xfrm>
            <a:off x="2732882" y="3256840"/>
            <a:ext cx="2336800" cy="2512268"/>
            <a:chOff x="313715" y="1912773"/>
            <a:chExt cx="2336800" cy="251226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855102-5892-4791-81C6-1D3099286A62}"/>
                </a:ext>
              </a:extLst>
            </p:cNvPr>
            <p:cNvSpPr txBox="1"/>
            <p:nvPr/>
          </p:nvSpPr>
          <p:spPr>
            <a:xfrm>
              <a:off x="313715" y="3963376"/>
              <a:ext cx="233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3A1A4"/>
                  </a:solidFill>
                  <a:latin typeface="Tw Cen MT" panose="020B0602020104020603" pitchFamily="34" charset="0"/>
                </a:rPr>
                <a:t>omardil@tec.mx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64BCF60-284B-4512-A374-E284A563EFB1}"/>
                </a:ext>
              </a:extLst>
            </p:cNvPr>
            <p:cNvSpPr/>
            <p:nvPr/>
          </p:nvSpPr>
          <p:spPr>
            <a:xfrm>
              <a:off x="582246" y="1912773"/>
              <a:ext cx="1802532" cy="1802532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Graphic 2" descr="Envelope">
              <a:extLst>
                <a:ext uri="{FF2B5EF4-FFF2-40B4-BE49-F238E27FC236}">
                  <a16:creationId xmlns:a16="http://schemas.microsoft.com/office/drawing/2014/main" id="{FB1259B1-20F9-4460-AD71-D159F99E1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26312" y="2356838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E7B8658-C532-4D41-B1CE-53CE5C68D7D8}"/>
              </a:ext>
            </a:extLst>
          </p:cNvPr>
          <p:cNvGrpSpPr/>
          <p:nvPr/>
        </p:nvGrpSpPr>
        <p:grpSpPr>
          <a:xfrm>
            <a:off x="5408416" y="3236905"/>
            <a:ext cx="2964180" cy="2553103"/>
            <a:chOff x="2941320" y="1875469"/>
            <a:chExt cx="2964180" cy="255310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AC3DF4E-CC11-4211-B94C-CFD06DD21505}"/>
                </a:ext>
              </a:extLst>
            </p:cNvPr>
            <p:cNvSpPr txBox="1"/>
            <p:nvPr/>
          </p:nvSpPr>
          <p:spPr>
            <a:xfrm>
              <a:off x="2941320" y="3966907"/>
              <a:ext cx="29641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F3078"/>
                  </a:solidFill>
                  <a:latin typeface="Tw Cen MT" panose="020B0602020104020603" pitchFamily="34" charset="0"/>
                </a:rPr>
                <a:t>github.com/</a:t>
              </a:r>
              <a:r>
                <a:rPr lang="en-US" sz="2400" b="1" dirty="0" err="1">
                  <a:solidFill>
                    <a:srgbClr val="EF3078"/>
                  </a:solidFill>
                  <a:latin typeface="Tw Cen MT" panose="020B0602020104020603" pitchFamily="34" charset="0"/>
                </a:rPr>
                <a:t>OMardil</a:t>
              </a:r>
              <a:endParaRPr lang="en-US" sz="2400" b="1" dirty="0">
                <a:solidFill>
                  <a:srgbClr val="EF3078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759DD56-9161-4A22-8660-0AAFD5155B24}"/>
                </a:ext>
              </a:extLst>
            </p:cNvPr>
            <p:cNvSpPr/>
            <p:nvPr/>
          </p:nvSpPr>
          <p:spPr>
            <a:xfrm>
              <a:off x="3439718" y="1875469"/>
              <a:ext cx="1802532" cy="1802532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3D354C26-FBB5-4FC7-8F90-381698785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09933" y="2245113"/>
              <a:ext cx="1051561" cy="1051561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8E4D1B4-503D-4AB1-AB4A-A5A1526487AF}"/>
              </a:ext>
            </a:extLst>
          </p:cNvPr>
          <p:cNvGrpSpPr/>
          <p:nvPr/>
        </p:nvGrpSpPr>
        <p:grpSpPr>
          <a:xfrm>
            <a:off x="274204" y="3235941"/>
            <a:ext cx="2336800" cy="2558732"/>
            <a:chOff x="5820657" y="1870166"/>
            <a:chExt cx="2336800" cy="255873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E099269-0EAE-4B86-8680-2EBFBBC1E20F}"/>
                </a:ext>
              </a:extLst>
            </p:cNvPr>
            <p:cNvSpPr txBox="1"/>
            <p:nvPr/>
          </p:nvSpPr>
          <p:spPr>
            <a:xfrm>
              <a:off x="5820657" y="3967233"/>
              <a:ext cx="233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92D050"/>
                  </a:solidFill>
                  <a:latin typeface="Tw Cen MT" panose="020B0602020104020603" pitchFamily="34" charset="0"/>
                </a:rPr>
                <a:t>Book 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5CE8035-C83D-4A65-995A-127E48DFEE06}"/>
                </a:ext>
              </a:extLst>
            </p:cNvPr>
            <p:cNvSpPr/>
            <p:nvPr/>
          </p:nvSpPr>
          <p:spPr>
            <a:xfrm>
              <a:off x="6036030" y="1870166"/>
              <a:ext cx="1813790" cy="181379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" name="Graphic 81" descr="Classroom">
              <a:extLst>
                <a:ext uri="{FF2B5EF4-FFF2-40B4-BE49-F238E27FC236}">
                  <a16:creationId xmlns:a16="http://schemas.microsoft.com/office/drawing/2014/main" id="{58251F3B-A209-4642-A8C7-A33807478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86385" y="2312357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8C8035E-3611-4B80-B093-8EF71033FDC9}"/>
              </a:ext>
            </a:extLst>
          </p:cNvPr>
          <p:cNvGrpSpPr/>
          <p:nvPr/>
        </p:nvGrpSpPr>
        <p:grpSpPr>
          <a:xfrm>
            <a:off x="243223" y="748978"/>
            <a:ext cx="2313711" cy="1648352"/>
            <a:chOff x="4015909" y="870635"/>
            <a:chExt cx="2313711" cy="1648352"/>
          </a:xfrm>
        </p:grpSpPr>
        <p:pic>
          <p:nvPicPr>
            <p:cNvPr id="8" name="Picture 7" descr="A close up of a logo&#10;&#10;Description automatically generated">
              <a:extLst>
                <a:ext uri="{FF2B5EF4-FFF2-40B4-BE49-F238E27FC236}">
                  <a16:creationId xmlns:a16="http://schemas.microsoft.com/office/drawing/2014/main" id="{410DB51F-CB13-4333-BA1D-F4FB954BE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8354" y="870635"/>
              <a:ext cx="1174780" cy="117478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66FF006-9188-4D4A-8819-D14710DFC3FC}"/>
                </a:ext>
              </a:extLst>
            </p:cNvPr>
            <p:cNvSpPr/>
            <p:nvPr/>
          </p:nvSpPr>
          <p:spPr>
            <a:xfrm>
              <a:off x="4015909" y="2149655"/>
              <a:ext cx="23137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rgbClr val="242525"/>
                  </a:solidFill>
                  <a:latin typeface="Tw Cen MT" panose="020B0602020104020603" pitchFamily="34" charset="0"/>
                </a:rPr>
                <a:t>experiencia21.tec.mx/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D776422-88CC-4BEC-852B-9499571E9F0D}"/>
              </a:ext>
            </a:extLst>
          </p:cNvPr>
          <p:cNvGrpSpPr/>
          <p:nvPr/>
        </p:nvGrpSpPr>
        <p:grpSpPr>
          <a:xfrm>
            <a:off x="2853566" y="677262"/>
            <a:ext cx="1850186" cy="1839469"/>
            <a:chOff x="5810466" y="665478"/>
            <a:chExt cx="1850186" cy="1839469"/>
          </a:xfrm>
        </p:grpSpPr>
        <p:pic>
          <p:nvPicPr>
            <p:cNvPr id="65" name="Picture 64" descr="A close up of a sign&#10;&#10;Description automatically generated">
              <a:extLst>
                <a:ext uri="{FF2B5EF4-FFF2-40B4-BE49-F238E27FC236}">
                  <a16:creationId xmlns:a16="http://schemas.microsoft.com/office/drawing/2014/main" id="{D2C2155D-B989-4097-96FD-A22207197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7" t="7417" r="7804" b="5524"/>
            <a:stretch>
              <a:fillRect/>
            </a:stretch>
          </p:blipFill>
          <p:spPr>
            <a:xfrm>
              <a:off x="6095999" y="665478"/>
              <a:ext cx="1398143" cy="1398143"/>
            </a:xfrm>
            <a:custGeom>
              <a:avLst/>
              <a:gdLst>
                <a:gd name="connsiteX0" fmla="*/ 685800 w 1371600"/>
                <a:gd name="connsiteY0" fmla="*/ 0 h 1371600"/>
                <a:gd name="connsiteX1" fmla="*/ 1371600 w 1371600"/>
                <a:gd name="connsiteY1" fmla="*/ 685800 h 1371600"/>
                <a:gd name="connsiteX2" fmla="*/ 685800 w 1371600"/>
                <a:gd name="connsiteY2" fmla="*/ 1371600 h 1371600"/>
                <a:gd name="connsiteX3" fmla="*/ 0 w 1371600"/>
                <a:gd name="connsiteY3" fmla="*/ 685800 h 1371600"/>
                <a:gd name="connsiteX4" fmla="*/ 685800 w 1371600"/>
                <a:gd name="connsiteY4" fmla="*/ 0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1371600">
                  <a:moveTo>
                    <a:pt x="685800" y="0"/>
                  </a:moveTo>
                  <a:cubicBezTo>
                    <a:pt x="1064557" y="0"/>
                    <a:pt x="1371600" y="307043"/>
                    <a:pt x="1371600" y="685800"/>
                  </a:cubicBezTo>
                  <a:cubicBezTo>
                    <a:pt x="1371600" y="1064557"/>
                    <a:pt x="1064557" y="1371600"/>
                    <a:pt x="685800" y="1371600"/>
                  </a:cubicBezTo>
                  <a:cubicBezTo>
                    <a:pt x="307043" y="1371600"/>
                    <a:pt x="0" y="1064557"/>
                    <a:pt x="0" y="685800"/>
                  </a:cubicBezTo>
                  <a:cubicBezTo>
                    <a:pt x="0" y="307043"/>
                    <a:pt x="307043" y="0"/>
                    <a:pt x="685800" y="0"/>
                  </a:cubicBezTo>
                  <a:close/>
                </a:path>
              </a:pathLst>
            </a:cu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30AF6A0-1A4F-48F6-AAAD-7FAE002F71D8}"/>
                </a:ext>
              </a:extLst>
            </p:cNvPr>
            <p:cNvSpPr/>
            <p:nvPr/>
          </p:nvSpPr>
          <p:spPr>
            <a:xfrm>
              <a:off x="5810466" y="2135615"/>
              <a:ext cx="18501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rgbClr val="4088FD"/>
                  </a:solidFill>
                  <a:latin typeface="Tw Cen MT" panose="020B0602020104020603" pitchFamily="34" charset="0"/>
                </a:rPr>
                <a:t>ID: 975 765 5185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7239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9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E3E8E8B-73EE-4937-9674-46FC2EE9E6EC}">
  <we:reference id="wa104051163" version="1.2.0.3" store="en-US" storeType="OMEX"/>
  <we:alternateReferences>
    <we:reference id="WA104051163" version="1.2.0.3" store="WA1040511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1423</TotalTime>
  <Words>249</Words>
  <Application>Microsoft Office PowerPoint</Application>
  <PresentationFormat>Widescreen</PresentationFormat>
  <Paragraphs>115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Tw Cen MT</vt:lpstr>
      <vt:lpstr>Calibri Light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Omar Acosta</dc:creator>
  <cp:lastModifiedBy>Omar Acosta</cp:lastModifiedBy>
  <cp:revision>131</cp:revision>
  <dcterms:created xsi:type="dcterms:W3CDTF">2017-01-05T13:17:27Z</dcterms:created>
  <dcterms:modified xsi:type="dcterms:W3CDTF">2023-08-05T23:04:59Z</dcterms:modified>
</cp:coreProperties>
</file>